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1" r:id="rId4"/>
    <p:sldId id="257" r:id="rId5"/>
    <p:sldId id="262" r:id="rId6"/>
    <p:sldId id="269" r:id="rId7"/>
    <p:sldId id="274" r:id="rId8"/>
    <p:sldId id="259" r:id="rId9"/>
    <p:sldId id="270" r:id="rId10"/>
    <p:sldId id="260" r:id="rId11"/>
    <p:sldId id="272" r:id="rId12"/>
    <p:sldId id="273" r:id="rId13"/>
    <p:sldId id="268" r:id="rId14"/>
    <p:sldId id="263" r:id="rId15"/>
    <p:sldId id="266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5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3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5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7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039B-EB50-9E46-B27A-18D56E48F75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A339-083B-6047-A93B-A551BDD0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cademy@sunyac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tjacquesj@sunyacc.edu" TargetMode="External"/><Relationship Id="rId2" Type="http://schemas.openxmlformats.org/officeDocument/2006/relationships/hyperlink" Target="mailto:academy@sunyac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utsmanm@sunyacc.ed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84" cy="6876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025370"/>
          </a:xfrm>
        </p:spPr>
        <p:txBody>
          <a:bodyPr>
            <a:normAutofit/>
          </a:bodyPr>
          <a:lstStyle/>
          <a:p>
            <a:r>
              <a:rPr lang="en-US" dirty="0" smtClean="0"/>
              <a:t>College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5796"/>
            <a:ext cx="6400800" cy="1752600"/>
          </a:xfrm>
        </p:spPr>
        <p:txBody>
          <a:bodyPr/>
          <a:lstStyle/>
          <a:p>
            <a:r>
              <a:rPr lang="en-US" dirty="0" smtClean="0"/>
              <a:t>Program Updates</a:t>
            </a:r>
          </a:p>
          <a:p>
            <a:r>
              <a:rPr lang="en-US" dirty="0" smtClean="0"/>
              <a:t>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Academy Application</a:t>
            </a:r>
          </a:p>
          <a:p>
            <a:r>
              <a:rPr lang="en-US" dirty="0" smtClean="0"/>
              <a:t>Add/Drop Form</a:t>
            </a:r>
          </a:p>
          <a:p>
            <a:r>
              <a:rPr lang="en-US" dirty="0" smtClean="0"/>
              <a:t>Withdrawal Form</a:t>
            </a:r>
          </a:p>
          <a:p>
            <a:r>
              <a:rPr lang="en-US" dirty="0" smtClean="0"/>
              <a:t>Request of Requirements Waiver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4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College Career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Slots are still available!</a:t>
            </a:r>
          </a:p>
          <a:p>
            <a:pPr lvl="1"/>
            <a:r>
              <a:rPr lang="en-US" dirty="0" smtClean="0"/>
              <a:t>Accepting on rolling basis until filled</a:t>
            </a:r>
          </a:p>
          <a:p>
            <a:r>
              <a:rPr lang="en-US" dirty="0" smtClean="0"/>
              <a:t>Wilton: Advanced Manufacturing Lab, Business/Entrepreneurship, Enhanced New Media Lab</a:t>
            </a:r>
          </a:p>
          <a:p>
            <a:r>
              <a:rPr lang="en-US" dirty="0" smtClean="0"/>
              <a:t>Queensbury: </a:t>
            </a:r>
            <a:r>
              <a:rPr lang="en-US" dirty="0" smtClean="0"/>
              <a:t>IT</a:t>
            </a:r>
            <a:r>
              <a:rPr lang="en-US" dirty="0" smtClean="0"/>
              <a:t>: Networking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25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Full-Time no longer need submit application through Admissions</a:t>
            </a:r>
          </a:p>
          <a:p>
            <a:pPr lvl="1"/>
            <a:r>
              <a:rPr lang="en-US" dirty="0" smtClean="0"/>
              <a:t>Accepted Student Days</a:t>
            </a:r>
          </a:p>
          <a:p>
            <a:r>
              <a:rPr lang="en-US" dirty="0" smtClean="0"/>
              <a:t>Part-Time through Extended Programs</a:t>
            </a:r>
          </a:p>
          <a:p>
            <a:r>
              <a:rPr lang="en-US" dirty="0" smtClean="0"/>
              <a:t>Tuition and Fees same as general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Submit </a:t>
            </a:r>
            <a:r>
              <a:rPr lang="en-US" dirty="0"/>
              <a:t>both fall and spring </a:t>
            </a:r>
            <a:r>
              <a:rPr lang="en-US" dirty="0" smtClean="0"/>
              <a:t>applications at </a:t>
            </a:r>
            <a:r>
              <a:rPr lang="en-US" dirty="0"/>
              <a:t>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Website as “</a:t>
            </a:r>
            <a:r>
              <a:rPr lang="en-US" dirty="0"/>
              <a:t>I</a:t>
            </a:r>
            <a:r>
              <a:rPr lang="en-US" dirty="0" smtClean="0"/>
              <a:t>nformation Hub”</a:t>
            </a:r>
          </a:p>
          <a:p>
            <a:pPr lvl="1"/>
            <a:r>
              <a:rPr lang="en-US" dirty="0" smtClean="0"/>
              <a:t>www.sunyacc.edu/collegeacademy</a:t>
            </a:r>
            <a:endParaRPr lang="en-US" dirty="0" smtClean="0"/>
          </a:p>
          <a:p>
            <a:r>
              <a:rPr lang="en-US" dirty="0" smtClean="0"/>
              <a:t>Tutorials</a:t>
            </a:r>
            <a:endParaRPr lang="en-US" dirty="0"/>
          </a:p>
          <a:p>
            <a:r>
              <a:rPr lang="en-US" dirty="0" smtClean="0">
                <a:hlinkClick r:id="rId2"/>
              </a:rPr>
              <a:t>academy@sunyacc.edu</a:t>
            </a:r>
            <a:endParaRPr lang="en-US" dirty="0" smtClean="0"/>
          </a:p>
          <a:p>
            <a:r>
              <a:rPr lang="en-US" dirty="0" smtClean="0"/>
              <a:t>Academic Advising – Queensbury and Wilton</a:t>
            </a:r>
          </a:p>
          <a:p>
            <a:r>
              <a:rPr lang="en-US" dirty="0" smtClean="0"/>
              <a:t>On-Campus Support Services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3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7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National Alliance of Concurrent Enrollment Partnerships (NACEP) Accreditation</a:t>
            </a:r>
            <a:endParaRPr lang="en-US" dirty="0"/>
          </a:p>
          <a:p>
            <a:r>
              <a:rPr lang="en-US" dirty="0" smtClean="0"/>
              <a:t>Online Application/Registration </a:t>
            </a:r>
          </a:p>
          <a:p>
            <a:r>
              <a:rPr lang="en-US" dirty="0" smtClean="0"/>
              <a:t>Increase district participation in </a:t>
            </a:r>
            <a:r>
              <a:rPr lang="en-US" dirty="0" smtClean="0"/>
              <a:t>ECCA</a:t>
            </a:r>
          </a:p>
          <a:p>
            <a:r>
              <a:rPr lang="en-US" dirty="0" smtClean="0"/>
              <a:t>Continue to cultivate opportunities in your districts</a:t>
            </a:r>
          </a:p>
          <a:p>
            <a:r>
              <a:rPr lang="en-US" dirty="0" err="1" smtClean="0"/>
              <a:t>Accuplacer</a:t>
            </a:r>
            <a:r>
              <a:rPr lang="en-US" dirty="0" smtClean="0"/>
              <a:t> Diagnostic tool and reducing remediation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77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academy@sunyacc.edu</a:t>
            </a:r>
            <a:r>
              <a:rPr lang="en-US" dirty="0"/>
              <a:t> (preferred)</a:t>
            </a:r>
          </a:p>
          <a:p>
            <a:r>
              <a:rPr lang="en-US" dirty="0" smtClean="0"/>
              <a:t>Jenna St-Jacques</a:t>
            </a:r>
          </a:p>
          <a:p>
            <a:pPr lvl="1"/>
            <a:r>
              <a:rPr lang="en-US" dirty="0" smtClean="0">
                <a:hlinkClick r:id="rId3"/>
              </a:rPr>
              <a:t>stjacquesj@sunyacc.edu</a:t>
            </a:r>
            <a:endParaRPr lang="en-US" dirty="0" smtClean="0"/>
          </a:p>
          <a:p>
            <a:r>
              <a:rPr lang="en-US" dirty="0" smtClean="0"/>
              <a:t>Mike </a:t>
            </a:r>
            <a:r>
              <a:rPr lang="en-US" dirty="0" err="1" smtClean="0"/>
              <a:t>Prutsman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prutsmanm@sunyacc.edu</a:t>
            </a:r>
            <a:endParaRPr lang="en-US" dirty="0" smtClean="0"/>
          </a:p>
          <a:p>
            <a:r>
              <a:rPr lang="en-US" dirty="0" smtClean="0"/>
              <a:t>Phone: 584-3959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9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744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540" y="1321419"/>
            <a:ext cx="7393259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Welcome and Introductions</a:t>
            </a:r>
          </a:p>
          <a:p>
            <a:r>
              <a:rPr lang="en-US" sz="2800" dirty="0"/>
              <a:t>Stakeholder Roles and Responsibilities</a:t>
            </a:r>
          </a:p>
          <a:p>
            <a:r>
              <a:rPr lang="en-US" sz="2800" dirty="0" smtClean="0"/>
              <a:t>College </a:t>
            </a:r>
            <a:r>
              <a:rPr lang="en-US" sz="2800" dirty="0" smtClean="0"/>
              <a:t>Academy Updates</a:t>
            </a:r>
          </a:p>
          <a:p>
            <a:pPr lvl="1"/>
            <a:r>
              <a:rPr lang="en-US" sz="2400" dirty="0" smtClean="0"/>
              <a:t>High School Academy </a:t>
            </a:r>
          </a:p>
          <a:p>
            <a:pPr lvl="1"/>
            <a:r>
              <a:rPr lang="en-US" sz="2400" dirty="0" smtClean="0"/>
              <a:t>Early College Career Academy</a:t>
            </a:r>
          </a:p>
          <a:p>
            <a:pPr lvl="1"/>
            <a:r>
              <a:rPr lang="en-US" sz="2400" dirty="0" smtClean="0"/>
              <a:t>Campus Academy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Updated Resources and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Looking </a:t>
            </a:r>
            <a:r>
              <a:rPr lang="en-US" sz="2800" dirty="0" smtClean="0"/>
              <a:t>to the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Q&amp;A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19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 for ’17-’18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</a:t>
            </a:r>
            <a:r>
              <a:rPr lang="en-US" dirty="0" smtClean="0"/>
              <a:t>Processes</a:t>
            </a:r>
            <a:endParaRPr lang="en-US" dirty="0" smtClean="0"/>
          </a:p>
          <a:p>
            <a:r>
              <a:rPr lang="en-US" dirty="0" smtClean="0"/>
              <a:t>Provide Enhanced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Develop a Collective Understanding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28505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723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22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College Academy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Description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Location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Types of Classes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 School Academy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Courses offered in high schools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 School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Business, Math, English, Graphics, Social Science, Humanities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7280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Early College Career Academy: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Advanced Manufacturing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IT: Computer Networking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Media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Business and Entrepreneurship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Partnership with WSWHE BOCES to provide students with college credits and workforce credentials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Advanced Manufacturing: Wilton, Queensbury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Technology, Chemistry, Math, English, Speech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IT: Networking: Wilton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Networking, English, Speech, Math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7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Media: Wilton, Queensbury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Graphic Arts, Photography, Web Design, English, Speech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3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Business: Wilton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Business, Math, English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1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Campus Academy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Students taking classes on SUNY Adirondack’s campus either full-time or part-time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Queensbury, Wilton or Online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English, Math, Social Sciences, Economics, Sciences, (all classes in catalog)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0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35679"/>
              </p:ext>
            </p:extLst>
          </p:nvPr>
        </p:nvGraphicFramePr>
        <p:xfrm>
          <a:off x="0" y="-2"/>
          <a:ext cx="9144000" cy="6858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1805449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829636962"/>
                    </a:ext>
                  </a:extLst>
                </a:gridCol>
              </a:tblGrid>
              <a:tr h="53546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Stakeholder Roles and Responsibilities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5635"/>
                  </a:ext>
                </a:extLst>
              </a:tr>
              <a:tr h="5354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Students and Districts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SUNY</a:t>
                      </a:r>
                      <a:r>
                        <a:rPr lang="en-US" b="1" baseline="0" dirty="0" smtClean="0"/>
                        <a:t> Adirondack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82535"/>
                  </a:ext>
                </a:extLst>
              </a:tr>
              <a:tr h="1264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Uploading completed applications prior to deadline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Processing</a:t>
                      </a:r>
                      <a:r>
                        <a:rPr lang="en-US" baseline="0" dirty="0" smtClean="0"/>
                        <a:t> applications, confirmation e-mail, working with district point persons, sending bills to students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02383"/>
                  </a:ext>
                </a:extLst>
              </a:tr>
              <a:tr h="924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Roster Verifications by deadline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 in finalizing</a:t>
                      </a:r>
                      <a:r>
                        <a:rPr lang="en-US" baseline="0" dirty="0" smtClean="0"/>
                        <a:t> roster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715147"/>
                  </a:ext>
                </a:extLst>
              </a:tr>
              <a:tr h="924231">
                <a:tc>
                  <a:txBody>
                    <a:bodyPr/>
                    <a:lstStyle/>
                    <a:p>
                      <a:r>
                        <a:rPr lang="en-US" dirty="0" smtClean="0"/>
                        <a:t>Submit valid Certificate</a:t>
                      </a:r>
                      <a:r>
                        <a:rPr lang="en-US" baseline="0" dirty="0" smtClean="0"/>
                        <a:t> of Residence each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forms, process COR’s accordingly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85121"/>
                  </a:ext>
                </a:extLst>
              </a:tr>
              <a:tr h="535467">
                <a:tc>
                  <a:txBody>
                    <a:bodyPr/>
                    <a:lstStyle/>
                    <a:p>
                      <a:r>
                        <a:rPr lang="en-US" dirty="0" smtClean="0"/>
                        <a:t>Pay</a:t>
                      </a:r>
                      <a:r>
                        <a:rPr lang="en-US" baseline="0" dirty="0" smtClean="0"/>
                        <a:t> tuition bills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billing to students and families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887115"/>
                  </a:ext>
                </a:extLst>
              </a:tr>
              <a:tr h="7455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Utilize proper forms for Drop</a:t>
                      </a:r>
                      <a:r>
                        <a:rPr lang="en-US" baseline="0" dirty="0" smtClean="0"/>
                        <a:t> or Withdrawal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forms and provide notification when</a:t>
                      </a:r>
                      <a:r>
                        <a:rPr lang="en-US" baseline="0" dirty="0" smtClean="0"/>
                        <a:t> complete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458396"/>
                  </a:ext>
                </a:extLst>
              </a:tr>
              <a:tr h="6478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Submitting 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</a:t>
                      </a:r>
                      <a:r>
                        <a:rPr lang="en-US" baseline="0" dirty="0" smtClean="0"/>
                        <a:t> faculty when portal </a:t>
                      </a:r>
                      <a:r>
                        <a:rPr lang="en-US" baseline="0" dirty="0" smtClean="0"/>
                        <a:t>opens/closes, provide assistance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64862"/>
                  </a:ext>
                </a:extLst>
              </a:tr>
              <a:tr h="7455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Checking </a:t>
                      </a:r>
                      <a:r>
                        <a:rPr lang="en-US" dirty="0" smtClean="0"/>
                        <a:t>SUNY Adirondack </a:t>
                      </a:r>
                      <a:r>
                        <a:rPr lang="en-US" dirty="0" smtClean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timely and relevant</a:t>
                      </a:r>
                      <a:r>
                        <a:rPr lang="en-US" baseline="0" dirty="0" smtClean="0"/>
                        <a:t> information via e-mail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43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2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</a:t>
            </a:r>
            <a:r>
              <a:rPr lang="en-US" dirty="0" smtClean="0"/>
              <a:t>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53" y="1248937"/>
            <a:ext cx="7660888" cy="47169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What’s new?</a:t>
            </a:r>
          </a:p>
          <a:p>
            <a:r>
              <a:rPr lang="en-US" dirty="0" smtClean="0"/>
              <a:t>Staffing and support</a:t>
            </a:r>
          </a:p>
          <a:p>
            <a:r>
              <a:rPr lang="en-US" dirty="0" smtClean="0"/>
              <a:t>Handbook</a:t>
            </a:r>
          </a:p>
          <a:p>
            <a:r>
              <a:rPr lang="en-US" dirty="0" smtClean="0"/>
              <a:t>Secure web portal</a:t>
            </a:r>
          </a:p>
          <a:p>
            <a:r>
              <a:rPr lang="en-US" dirty="0"/>
              <a:t>Important Dates and Deadlines</a:t>
            </a:r>
          </a:p>
          <a:p>
            <a:pPr lvl="1"/>
            <a:r>
              <a:rPr lang="en-US" dirty="0"/>
              <a:t>Registration</a:t>
            </a:r>
          </a:p>
          <a:p>
            <a:pPr lvl="1"/>
            <a:r>
              <a:rPr lang="en-US" dirty="0"/>
              <a:t>Student COR</a:t>
            </a:r>
          </a:p>
          <a:p>
            <a:pPr lvl="1"/>
            <a:r>
              <a:rPr lang="en-US" dirty="0"/>
              <a:t>Roster Verification </a:t>
            </a:r>
          </a:p>
          <a:p>
            <a:pPr lvl="1"/>
            <a:r>
              <a:rPr lang="en-US" dirty="0"/>
              <a:t>Bill Payment and Holds</a:t>
            </a:r>
          </a:p>
          <a:p>
            <a:r>
              <a:rPr lang="en-US" dirty="0" smtClean="0"/>
              <a:t>Forms</a:t>
            </a:r>
            <a:endParaRPr lang="en-US" dirty="0" smtClean="0"/>
          </a:p>
          <a:p>
            <a:r>
              <a:rPr lang="en-US" dirty="0" smtClean="0"/>
              <a:t>SUNY Tuition Liability Schedule</a:t>
            </a:r>
          </a:p>
          <a:p>
            <a:r>
              <a:rPr lang="en-US" dirty="0" smtClean="0"/>
              <a:t>Non-Resident tuition 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6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SUNY Tuition Liability Schedule</a:t>
            </a:r>
          </a:p>
          <a:p>
            <a:r>
              <a:rPr lang="en-US" dirty="0" smtClean="0"/>
              <a:t>Certificate of Residence “Window”</a:t>
            </a:r>
          </a:p>
          <a:p>
            <a:r>
              <a:rPr lang="en-US" dirty="0" smtClean="0"/>
              <a:t>Drop vs. Withdrawal</a:t>
            </a:r>
          </a:p>
          <a:p>
            <a:r>
              <a:rPr lang="en-US" dirty="0" smtClean="0"/>
              <a:t>FERPA</a:t>
            </a:r>
          </a:p>
          <a:p>
            <a:r>
              <a:rPr lang="en-US" dirty="0" smtClean="0"/>
              <a:t>SSN’s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7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’17 Dates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146"/>
            <a:ext cx="8229600" cy="478801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400" dirty="0" smtClean="0"/>
              <a:t>Registration </a:t>
            </a:r>
            <a:r>
              <a:rPr lang="en-US" sz="3400" dirty="0"/>
              <a:t>for Fall Classes Begins – April 24, 2017 </a:t>
            </a:r>
          </a:p>
          <a:p>
            <a:pPr marL="0" indent="0" algn="ctr">
              <a:buNone/>
            </a:pPr>
            <a:r>
              <a:rPr lang="en-US" sz="3400" dirty="0"/>
              <a:t>Payment Due – August 9, 2017 </a:t>
            </a:r>
          </a:p>
          <a:p>
            <a:pPr marL="0" indent="0" algn="ctr">
              <a:buNone/>
            </a:pPr>
            <a:r>
              <a:rPr lang="en-US" sz="3400" dirty="0"/>
              <a:t> </a:t>
            </a:r>
          </a:p>
          <a:p>
            <a:pPr marL="0" indent="0" algn="ctr">
              <a:buNone/>
            </a:pPr>
            <a:r>
              <a:rPr lang="en-US" sz="3400" dirty="0"/>
              <a:t>High School Term Classes Start – September 6, 2017</a:t>
            </a:r>
          </a:p>
          <a:p>
            <a:pPr marL="0" indent="0" algn="ctr">
              <a:buNone/>
            </a:pPr>
            <a:r>
              <a:rPr lang="en-US" sz="3400" dirty="0"/>
              <a:t>College Term Classes Start – September 6, 2017</a:t>
            </a:r>
          </a:p>
          <a:p>
            <a:pPr marL="0" indent="0" algn="ctr">
              <a:buNone/>
            </a:pPr>
            <a:r>
              <a:rPr lang="en-US" sz="3400" dirty="0"/>
              <a:t> </a:t>
            </a:r>
          </a:p>
          <a:p>
            <a:pPr marL="0" indent="0" algn="ctr">
              <a:buNone/>
            </a:pPr>
            <a:r>
              <a:rPr lang="en-US" sz="3400" dirty="0"/>
              <a:t>Course Drop Deadline - September 13, 2017</a:t>
            </a:r>
          </a:p>
          <a:p>
            <a:pPr marL="0" indent="0" algn="ctr">
              <a:buNone/>
            </a:pPr>
            <a:r>
              <a:rPr lang="en-US" sz="3400" i="1" dirty="0"/>
              <a:t>*Courses dropped after this date are considered withdrawals and result in a “W” on transcripts</a:t>
            </a:r>
            <a:endParaRPr lang="en-US" sz="3400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sz="3800" b="1" dirty="0"/>
              <a:t>Registration Deadline - September 20, 2017</a:t>
            </a:r>
          </a:p>
          <a:p>
            <a:pPr marL="0" indent="0" algn="ctr">
              <a:buNone/>
            </a:pPr>
            <a:r>
              <a:rPr lang="en-US" sz="3800" b="1" dirty="0"/>
              <a:t>Certificate of Residence Due – September 27, 2017</a:t>
            </a:r>
          </a:p>
          <a:p>
            <a:pPr marL="0" indent="0" algn="ctr">
              <a:buNone/>
            </a:pPr>
            <a:r>
              <a:rPr lang="en-US" i="1" dirty="0"/>
              <a:t>*Non-resident tuition will be charged to students without a COR on file after this </a:t>
            </a:r>
            <a:r>
              <a:rPr lang="en-US" i="1" dirty="0" smtClean="0"/>
              <a:t>date</a:t>
            </a: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Roster Verifications Due – September 27, 2017 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sz="3400" dirty="0"/>
              <a:t>Deadline for Summer and Fall 2018 New Course Requests – November 1, 2017</a:t>
            </a:r>
          </a:p>
          <a:p>
            <a:pPr marL="0" indent="0" algn="ctr">
              <a:buNone/>
            </a:pPr>
            <a:r>
              <a:rPr lang="en-US" sz="3400" dirty="0"/>
              <a:t> </a:t>
            </a:r>
          </a:p>
          <a:p>
            <a:pPr marL="0" indent="0" algn="ctr">
              <a:buNone/>
            </a:pPr>
            <a:r>
              <a:rPr lang="en-US" sz="3400" dirty="0"/>
              <a:t>Grades Due – January 31,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1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’18 </a:t>
            </a:r>
            <a:r>
              <a:rPr lang="en-US" dirty="0"/>
              <a:t>Dates and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604"/>
            <a:ext cx="8229600" cy="50682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 smtClean="0"/>
              <a:t>Registration </a:t>
            </a:r>
            <a:r>
              <a:rPr lang="en-US" sz="1600" dirty="0"/>
              <a:t>for Spring Classes Begins – November 26, 2017 </a:t>
            </a:r>
          </a:p>
          <a:p>
            <a:pPr marL="0" indent="0" algn="ctr">
              <a:buNone/>
            </a:pPr>
            <a:r>
              <a:rPr lang="en-US" sz="1600" dirty="0" smtClean="0"/>
              <a:t>Payment </a:t>
            </a:r>
            <a:r>
              <a:rPr lang="en-US" sz="1600" dirty="0"/>
              <a:t>Due – January 4, 2017 </a:t>
            </a:r>
          </a:p>
          <a:p>
            <a:pPr marL="0" indent="0" algn="ctr">
              <a:buNone/>
            </a:pPr>
            <a:r>
              <a:rPr lang="en-US" sz="1600" dirty="0"/>
              <a:t> </a:t>
            </a:r>
          </a:p>
          <a:p>
            <a:pPr marL="0" indent="0" algn="ctr">
              <a:buNone/>
            </a:pPr>
            <a:r>
              <a:rPr lang="en-US" sz="1600" dirty="0"/>
              <a:t>College Term Classes Start – January 22, 2018</a:t>
            </a:r>
          </a:p>
          <a:p>
            <a:pPr marL="0" indent="0" algn="ctr">
              <a:buNone/>
            </a:pPr>
            <a:r>
              <a:rPr lang="en-US" sz="1600" dirty="0"/>
              <a:t>High-School Term Classes Start – January 29, 2018 </a:t>
            </a:r>
          </a:p>
          <a:p>
            <a:pPr marL="0" indent="0" algn="ctr">
              <a:buNone/>
            </a:pPr>
            <a:r>
              <a:rPr lang="en-US" sz="1600" dirty="0"/>
              <a:t> </a:t>
            </a:r>
          </a:p>
          <a:p>
            <a:pPr marL="0" indent="0" algn="ctr">
              <a:buNone/>
            </a:pPr>
            <a:r>
              <a:rPr lang="en-US" sz="1600" dirty="0"/>
              <a:t>Course Drop Deadline - February 2, 2018</a:t>
            </a:r>
          </a:p>
          <a:p>
            <a:pPr marL="0" indent="0" algn="ctr">
              <a:buNone/>
            </a:pPr>
            <a:r>
              <a:rPr lang="en-US" sz="1600" i="1" dirty="0"/>
              <a:t>*Courses dropped after this date are considered withdrawals and result in a “W” on transcripts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 </a:t>
            </a:r>
          </a:p>
          <a:p>
            <a:pPr marL="0" indent="0" algn="ctr">
              <a:buNone/>
            </a:pPr>
            <a:r>
              <a:rPr lang="en-US" sz="1800" b="1" dirty="0"/>
              <a:t>Registration Deadline - February 5, 2018</a:t>
            </a:r>
          </a:p>
          <a:p>
            <a:pPr marL="0" indent="0" algn="ctr">
              <a:buNone/>
            </a:pPr>
            <a:r>
              <a:rPr lang="en-US" sz="1800" b="1" dirty="0"/>
              <a:t>Certificate of Residence Due (first-time students only) – February 12, 2018</a:t>
            </a:r>
          </a:p>
          <a:p>
            <a:pPr marL="0" indent="0" algn="ctr">
              <a:buNone/>
            </a:pPr>
            <a:r>
              <a:rPr lang="en-US" sz="1400" i="1" dirty="0"/>
              <a:t>*Non-resident tuition will be charged to students without a COR on file after this date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i="1" dirty="0"/>
              <a:t> </a:t>
            </a:r>
            <a:r>
              <a:rPr lang="en-US" sz="1800" b="1" dirty="0" smtClean="0"/>
              <a:t>Roster </a:t>
            </a:r>
            <a:r>
              <a:rPr lang="en-US" sz="1800" b="1" dirty="0"/>
              <a:t>Verifications Due – February 12, 2018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Deadline </a:t>
            </a:r>
            <a:r>
              <a:rPr lang="en-US" sz="1600" dirty="0"/>
              <a:t>for Spring 2019 Course Requests – March 1, 2018</a:t>
            </a:r>
          </a:p>
          <a:p>
            <a:pPr marL="0" indent="0" algn="ctr">
              <a:buNone/>
            </a:pPr>
            <a:r>
              <a:rPr lang="en-US" sz="1600" dirty="0" smtClean="0"/>
              <a:t>Grades </a:t>
            </a:r>
            <a:r>
              <a:rPr lang="en-US" sz="1600" dirty="0"/>
              <a:t>Due – June 30, 2018 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024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541</Words>
  <Application>Microsoft Office PowerPoint</Application>
  <PresentationFormat>On-screen Show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College Academy</vt:lpstr>
      <vt:lpstr>Agenda</vt:lpstr>
      <vt:lpstr>Big Goals for ’17-’18</vt:lpstr>
      <vt:lpstr>Program Overview</vt:lpstr>
      <vt:lpstr>Roles and Responsibilities </vt:lpstr>
      <vt:lpstr>High School Academy</vt:lpstr>
      <vt:lpstr>Policy Considerations</vt:lpstr>
      <vt:lpstr>Fall ’17 Dates and Deadlines</vt:lpstr>
      <vt:lpstr>Spring ’18 Dates and Deadlines</vt:lpstr>
      <vt:lpstr>Updated Forms</vt:lpstr>
      <vt:lpstr>Early College Career Academy</vt:lpstr>
      <vt:lpstr>Campus Academy</vt:lpstr>
      <vt:lpstr>Resources</vt:lpstr>
      <vt:lpstr>Looking to the Future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 Developer</dc:creator>
  <cp:lastModifiedBy>CT Support Account</cp:lastModifiedBy>
  <cp:revision>31</cp:revision>
  <dcterms:created xsi:type="dcterms:W3CDTF">2014-07-14T17:14:09Z</dcterms:created>
  <dcterms:modified xsi:type="dcterms:W3CDTF">2017-05-31T17:51:37Z</dcterms:modified>
</cp:coreProperties>
</file>